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59" r:id="rId17"/>
    <p:sldId id="260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>
    <p:extLst>
      <p:ext uri="{19B8F6BF-5375-455C-9EA6-DF929625EA0E}">
        <p15:presenceInfo xmlns="" xmlns:p15="http://schemas.microsoft.com/office/powerpoint/2012/main" userId="adm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-75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9-11T13:37:09.906" idx="1">
    <p:pos x="10" y="10"/>
    <p:text/>
    <p:extLst>
      <p:ext uri="{C676402C-5697-4E1C-873F-D02D1690AC5C}">
        <p15:threadingInfo xmlns="" xmlns:p15="http://schemas.microsoft.com/office/powerpoint/2012/main" timeZoneBias="-30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20CBE9-9020-4935-B12D-ACA81A25EB54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50CD7D-A89E-4461-AC4D-22321E812D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07679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F54536-3B4D-4DCC-B1DD-1848764A373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0893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39873-8D61-4EB8-A99B-F3FA0A917D8D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E4C2-518A-4345-92F5-77BD82DF8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0773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39873-8D61-4EB8-A99B-F3FA0A917D8D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E4C2-518A-4345-92F5-77BD82DF8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2071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39873-8D61-4EB8-A99B-F3FA0A917D8D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E4C2-518A-4345-92F5-77BD82DF8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4704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39873-8D61-4EB8-A99B-F3FA0A917D8D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E4C2-518A-4345-92F5-77BD82DF8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6472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39873-8D61-4EB8-A99B-F3FA0A917D8D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E4C2-518A-4345-92F5-77BD82DF8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9534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39873-8D61-4EB8-A99B-F3FA0A917D8D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E4C2-518A-4345-92F5-77BD82DF8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179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39873-8D61-4EB8-A99B-F3FA0A917D8D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E4C2-518A-4345-92F5-77BD82DF8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8185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39873-8D61-4EB8-A99B-F3FA0A917D8D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E4C2-518A-4345-92F5-77BD82DF8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4060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39873-8D61-4EB8-A99B-F3FA0A917D8D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E4C2-518A-4345-92F5-77BD82DF8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1707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39873-8D61-4EB8-A99B-F3FA0A917D8D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E4C2-518A-4345-92F5-77BD82DF8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6203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39873-8D61-4EB8-A99B-F3FA0A917D8D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E4C2-518A-4345-92F5-77BD82DF8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5087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039873-8D61-4EB8-A99B-F3FA0A917D8D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9E4C2-518A-4345-92F5-77BD82DF8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5999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67962" y="4246074"/>
            <a:ext cx="10779671" cy="780799"/>
          </a:xfrm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r>
              <a:rPr lang="tk-TM" sz="2400" b="1" dirty="0" smtClean="0">
                <a:latin typeface="Garamond" panose="02020404030301010803" pitchFamily="18" charset="0"/>
              </a:rPr>
              <a:t>Aýagyň süňkleri </a:t>
            </a:r>
            <a:r>
              <a:rPr lang="ru-RU" sz="2400" b="1" dirty="0" smtClean="0">
                <a:latin typeface="Garamond" panose="02020404030301010803" pitchFamily="18" charset="0"/>
              </a:rPr>
              <a:t>-  </a:t>
            </a:r>
            <a:r>
              <a:rPr lang="ru-RU" sz="2400" b="1" dirty="0" err="1" smtClean="0">
                <a:latin typeface="Garamond" panose="02020404030301010803" pitchFamily="18" charset="0"/>
              </a:rPr>
              <a:t>çanaklyk</a:t>
            </a:r>
            <a:r>
              <a:rPr lang="ru-RU" sz="2400" b="1" dirty="0" smtClean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süňki</a:t>
            </a:r>
            <a:r>
              <a:rPr lang="ru-RU" sz="2400" b="1" dirty="0">
                <a:latin typeface="Garamond" panose="02020404030301010803" pitchFamily="18" charset="0"/>
              </a:rPr>
              <a:t>, </a:t>
            </a:r>
            <a:r>
              <a:rPr lang="ru-RU" sz="2400" b="1" dirty="0" err="1">
                <a:latin typeface="Garamond" panose="02020404030301010803" pitchFamily="18" charset="0"/>
              </a:rPr>
              <a:t>onuň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gurluşy</a:t>
            </a:r>
            <a:r>
              <a:rPr lang="ru-RU" sz="2400" b="1" dirty="0" smtClean="0">
                <a:latin typeface="Garamond" panose="02020404030301010803" pitchFamily="18" charset="0"/>
              </a:rPr>
              <a:t>. </a:t>
            </a:r>
            <a:r>
              <a:rPr lang="ru-RU" sz="2400" b="1" dirty="0" err="1" smtClean="0">
                <a:latin typeface="Garamond" panose="02020404030301010803" pitchFamily="18" charset="0"/>
              </a:rPr>
              <a:t>Aýagyň</a:t>
            </a:r>
            <a:r>
              <a:rPr lang="ru-RU" sz="2400" b="1" dirty="0" smtClean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erkin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böleginiň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süňkleri</a:t>
            </a:r>
            <a:r>
              <a:rPr lang="ru-RU" sz="2400" b="1" dirty="0">
                <a:latin typeface="Garamond" panose="02020404030301010803" pitchFamily="18" charset="0"/>
              </a:rPr>
              <a:t> – </a:t>
            </a:r>
            <a:r>
              <a:rPr lang="ru-RU" sz="2400" b="1" dirty="0" err="1">
                <a:latin typeface="Garamond" panose="02020404030301010803" pitchFamily="18" charset="0"/>
              </a:rPr>
              <a:t>but</a:t>
            </a:r>
            <a:r>
              <a:rPr lang="ru-RU" sz="2400" b="1" dirty="0">
                <a:latin typeface="Garamond" panose="02020404030301010803" pitchFamily="18" charset="0"/>
              </a:rPr>
              <a:t>, </a:t>
            </a:r>
            <a:r>
              <a:rPr lang="ru-RU" sz="2400" b="1" dirty="0" err="1">
                <a:latin typeface="Garamond" panose="02020404030301010803" pitchFamily="18" charset="0"/>
              </a:rPr>
              <a:t>injik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we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daban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süňkleri</a:t>
            </a:r>
            <a:r>
              <a:rPr lang="ru-RU" sz="2400" b="1" dirty="0">
                <a:latin typeface="Garamond" panose="02020404030301010803" pitchFamily="18" charset="0"/>
              </a:rPr>
              <a:t>. </a:t>
            </a:r>
            <a:r>
              <a:rPr lang="ru-RU" sz="2400" b="1" dirty="0" err="1" smtClean="0">
                <a:latin typeface="Garamond" panose="02020404030301010803" pitchFamily="18" charset="0"/>
              </a:rPr>
              <a:t>Olaryň</a:t>
            </a:r>
            <a:r>
              <a:rPr lang="ru-RU" sz="2400" b="1" dirty="0" smtClean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anatomik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gurluşy</a:t>
            </a:r>
            <a:r>
              <a:rPr lang="ru-RU" sz="2400" b="1" dirty="0">
                <a:latin typeface="Garamond" panose="02020404030301010803" pitchFamily="18" charset="0"/>
              </a:rPr>
              <a:t>.</a:t>
            </a:r>
            <a:endParaRPr lang="tk-TM" sz="2400" b="1" dirty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0" y="-6867"/>
            <a:ext cx="12187600" cy="30963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5390" y="6221558"/>
            <a:ext cx="2361344" cy="633569"/>
          </a:xfrm>
          <a:prstGeom prst="rect">
            <a:avLst/>
          </a:prstGeom>
        </p:spPr>
        <p:style>
          <a:lnRef idx="1">
            <a:schemeClr val="accent3"/>
          </a:lnRef>
          <a:fillRef idx="1003">
            <a:schemeClr val="lt1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29050" tIns="64526" rIns="129050" bIns="64526" rtlCol="0">
            <a:spAutoFit/>
          </a:bodyPr>
          <a:lstStyle/>
          <a:p>
            <a:pPr defTabSz="645403"/>
            <a:r>
              <a:rPr lang="tk-TM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Adam anatomiýasy dersi  </a:t>
            </a:r>
            <a:endParaRPr lang="ru-RU" sz="1600" dirty="0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348746" y="5804572"/>
            <a:ext cx="4626908" cy="1053428"/>
          </a:xfrm>
          <a:prstGeom prst="rect">
            <a:avLst/>
          </a:prstGeom>
        </p:spPr>
        <p:style>
          <a:lnRef idx="1">
            <a:schemeClr val="dk1"/>
          </a:lnRef>
          <a:fillRef idx="1003">
            <a:schemeClr val="lt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129050" tIns="64526" rIns="129050" bIns="64526">
            <a:spAutoFit/>
          </a:bodyPr>
          <a:lstStyle/>
          <a:p>
            <a:pPr algn="ctr" defTabSz="1290806" fontAlgn="base">
              <a:spcBef>
                <a:spcPct val="0"/>
              </a:spcBef>
              <a:spcAft>
                <a:spcPct val="0"/>
              </a:spcAft>
            </a:pPr>
            <a:r>
              <a:rPr lang="tk-TM" sz="2000" dirty="0">
                <a:ln w="0"/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Adam anatomiýasy, topografik  anatomiýa we operatiw hirurgiýa  kafedrasynyň  mugallymy  Y.B.Abdyýew</a:t>
            </a:r>
            <a:endParaRPr lang="ru-RU" sz="2000" dirty="0">
              <a:ln w="0"/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108263" y="68433"/>
            <a:ext cx="12030615" cy="1120321"/>
            <a:chOff x="321931" y="-84763"/>
            <a:chExt cx="12015286" cy="1120321"/>
          </a:xfrm>
        </p:grpSpPr>
        <p:pic>
          <p:nvPicPr>
            <p:cNvPr id="13" name="Рисунок 12"/>
            <p:cNvPicPr/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70746" y="231698"/>
              <a:ext cx="966471" cy="803860"/>
            </a:xfrm>
            <a:prstGeom prst="rect">
              <a:avLst/>
            </a:prstGeom>
          </p:spPr>
        </p:pic>
        <p:sp>
          <p:nvSpPr>
            <p:cNvPr id="14" name="Прямоугольник 13"/>
            <p:cNvSpPr/>
            <p:nvPr/>
          </p:nvSpPr>
          <p:spPr>
            <a:xfrm>
              <a:off x="601694" y="-84763"/>
              <a:ext cx="11045159" cy="3692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290806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b="1" dirty="0">
                  <a:solidFill>
                    <a:srgbClr val="00206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MYRAT GARRYÝEW ADYNDAKY TÜRKMENISTANYŇ DÖWLET LUKMANÇYLYK </a:t>
              </a:r>
              <a:r>
                <a:rPr lang="tk-TM" b="1" dirty="0">
                  <a:solidFill>
                    <a:srgbClr val="00206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U</a:t>
              </a:r>
              <a:r>
                <a:rPr lang="ru-RU" b="1" dirty="0">
                  <a:solidFill>
                    <a:srgbClr val="00206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NIWERSITETI</a:t>
              </a:r>
              <a:endParaRPr lang="ru-RU" dirty="0">
                <a:solidFill>
                  <a:srgbClr val="002060"/>
                </a:solidFill>
                <a:latin typeface="Arial" charset="0"/>
              </a:endParaRPr>
            </a:p>
          </p:txBody>
        </p:sp>
        <p:pic>
          <p:nvPicPr>
            <p:cNvPr id="15" name="Рисунок 14"/>
            <p:cNvPicPr/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1931" y="362226"/>
              <a:ext cx="682512" cy="6408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82296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2711" y="1773200"/>
            <a:ext cx="11662596" cy="230512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88271" tIns="44135" rIns="88271" bIns="44135">
            <a:spAutoFit/>
          </a:bodyPr>
          <a:lstStyle/>
          <a:p>
            <a:pPr marL="457109" indent="-457109"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ru-RU" sz="2400" dirty="0" err="1" smtClean="0">
                <a:latin typeface="Garamond" panose="02020404030301010803" pitchFamily="18" charset="0"/>
              </a:rPr>
              <a:t>Skeletde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we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aýratyn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süňklerde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ýanbaş</a:t>
            </a:r>
            <a:r>
              <a:rPr lang="ru-RU" sz="2400" dirty="0" smtClean="0">
                <a:latin typeface="Garamond" panose="02020404030301010803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</a:rPr>
              <a:t>otyrýer</a:t>
            </a:r>
            <a:r>
              <a:rPr lang="ru-RU" sz="2400" dirty="0" smtClean="0">
                <a:latin typeface="Garamond" panose="02020404030301010803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</a:rPr>
              <a:t>gasyk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süňkleriniň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gurluşlaryny</a:t>
            </a:r>
            <a:r>
              <a:rPr lang="ru-RU" sz="2400" dirty="0">
                <a:latin typeface="Garamond" panose="02020404030301010803" pitchFamily="18" charset="0"/>
              </a:rPr>
              <a:t>, </a:t>
            </a:r>
            <a:r>
              <a:rPr lang="ru-RU" sz="2400" dirty="0" err="1">
                <a:latin typeface="Garamond" panose="02020404030301010803" pitchFamily="18" charset="0"/>
              </a:rPr>
              <a:t>aýratynlyklaryny</a:t>
            </a:r>
            <a:r>
              <a:rPr lang="ru-RU" sz="2400" dirty="0">
                <a:latin typeface="Garamond" panose="02020404030301010803" pitchFamily="18" charset="0"/>
              </a:rPr>
              <a:t>, </a:t>
            </a:r>
            <a:r>
              <a:rPr lang="ru-RU" sz="2400" dirty="0" err="1">
                <a:latin typeface="Garamond" panose="02020404030301010803" pitchFamily="18" charset="0"/>
              </a:rPr>
              <a:t>olaryň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böleklerini</a:t>
            </a:r>
            <a:r>
              <a:rPr lang="ru-RU" sz="2400" dirty="0">
                <a:latin typeface="Garamond" panose="02020404030301010803" pitchFamily="18" charset="0"/>
              </a:rPr>
              <a:t>  </a:t>
            </a:r>
            <a:r>
              <a:rPr lang="ru-RU" sz="2400" dirty="0" err="1">
                <a:latin typeface="Garamond" panose="02020404030301010803" pitchFamily="18" charset="0"/>
              </a:rPr>
              <a:t>bilmeli</a:t>
            </a:r>
            <a:r>
              <a:rPr lang="ru-RU" sz="2400" dirty="0">
                <a:latin typeface="Garamond" panose="02020404030301010803" pitchFamily="18" charset="0"/>
              </a:rPr>
              <a:t>.</a:t>
            </a:r>
          </a:p>
          <a:p>
            <a:pPr marL="457109" indent="-457109"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ru-RU" sz="2400" dirty="0" err="1" smtClean="0">
                <a:latin typeface="Garamond" panose="02020404030301010803" pitchFamily="18" charset="0"/>
              </a:rPr>
              <a:t>Çanaklyk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süňküniň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gurluşyny</a:t>
            </a:r>
            <a:r>
              <a:rPr lang="ru-RU" sz="2400" dirty="0">
                <a:latin typeface="Garamond" panose="02020404030301010803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</a:rPr>
              <a:t>but</a:t>
            </a:r>
            <a:r>
              <a:rPr lang="ru-RU" sz="2400" dirty="0" smtClean="0">
                <a:latin typeface="Garamond" panose="02020404030301010803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</a:rPr>
              <a:t>injik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daban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süňkleriniň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gurluşyny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we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barmaklaryň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falanglarynyň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gurluşyny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bilmeli</a:t>
            </a:r>
            <a:r>
              <a:rPr lang="ru-RU" sz="2400" dirty="0">
                <a:latin typeface="Garamond" panose="02020404030301010803" pitchFamily="18" charset="0"/>
              </a:rPr>
              <a:t>. 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008251" y="405364"/>
            <a:ext cx="4739359" cy="70772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ru-RU" sz="3999" b="1" dirty="0" err="1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Talyp</a:t>
            </a:r>
            <a:r>
              <a:rPr lang="ru-RU" sz="3999" b="1" dirty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3999" b="1" dirty="0" err="1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bilmeli</a:t>
            </a:r>
            <a:r>
              <a:rPr lang="ru-RU" sz="3999" b="1" dirty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9859039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192711" y="2061165"/>
            <a:ext cx="11662596" cy="175112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88271" tIns="44135" rIns="88271" bIns="44135">
            <a:spAutoFit/>
          </a:bodyPr>
          <a:lstStyle/>
          <a:p>
            <a:pPr marL="457109" indent="-457109"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ru-RU" sz="2400" dirty="0" err="1" smtClean="0">
                <a:latin typeface="Garamond" panose="02020404030301010803" pitchFamily="18" charset="0"/>
              </a:rPr>
              <a:t>Çanaklyk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we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but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süňkleriniň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gurluşyny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gürrüň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berip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başarmaly</a:t>
            </a:r>
            <a:r>
              <a:rPr lang="ru-RU" sz="2400" dirty="0">
                <a:latin typeface="Garamond" panose="02020404030301010803" pitchFamily="18" charset="0"/>
              </a:rPr>
              <a:t>. </a:t>
            </a:r>
          </a:p>
          <a:p>
            <a:pPr marL="457109" indent="-457109"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ru-RU" sz="2400" dirty="0" err="1">
                <a:latin typeface="Garamond" panose="02020404030301010803" pitchFamily="18" charset="0"/>
              </a:rPr>
              <a:t>Preparatlarda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aýagyň</a:t>
            </a:r>
            <a:r>
              <a:rPr lang="ru-RU" sz="2400" dirty="0" smtClean="0">
                <a:latin typeface="Garamond" panose="02020404030301010803" pitchFamily="18" charset="0"/>
              </a:rPr>
              <a:t> 0erkin </a:t>
            </a:r>
            <a:r>
              <a:rPr lang="ru-RU" sz="2400" dirty="0" err="1">
                <a:latin typeface="Garamond" panose="02020404030301010803" pitchFamily="18" charset="0"/>
              </a:rPr>
              <a:t>böleginiň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süňkleriniň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emele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gelmelerini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görkezip</a:t>
            </a:r>
            <a:r>
              <a:rPr lang="ru-RU" sz="2400" dirty="0">
                <a:latin typeface="Garamond" panose="02020404030301010803" pitchFamily="18" charset="0"/>
              </a:rPr>
              <a:t>, </a:t>
            </a:r>
            <a:r>
              <a:rPr lang="ru-RU" sz="2400" dirty="0" err="1">
                <a:latin typeface="Garamond" panose="02020404030301010803" pitchFamily="18" charset="0"/>
              </a:rPr>
              <a:t>atlandyryp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başarmaly</a:t>
            </a:r>
            <a:r>
              <a:rPr lang="ru-RU" sz="2400" dirty="0">
                <a:latin typeface="Garamond" panose="02020404030301010803" pitchFamily="18" charset="0"/>
              </a:rPr>
              <a:t>.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072364" y="405364"/>
            <a:ext cx="5975281" cy="70772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ru-RU" sz="3999" b="1" dirty="0" err="1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Talyp</a:t>
            </a:r>
            <a:r>
              <a:rPr lang="ru-RU" sz="3999" b="1" dirty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3999" b="1" dirty="0" err="1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başaryp</a:t>
            </a:r>
            <a:r>
              <a:rPr lang="ru-RU" sz="3999" b="1" dirty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3999" b="1" dirty="0" err="1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bilmeli</a:t>
            </a:r>
            <a:r>
              <a:rPr lang="ru-RU" sz="3999" b="1" dirty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5400247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76" t="6805" r="13885" b="12361"/>
          <a:stretch/>
        </p:blipFill>
        <p:spPr>
          <a:xfrm>
            <a:off x="209550" y="152399"/>
            <a:ext cx="4038599" cy="65655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4867276" y="152399"/>
            <a:ext cx="6614010" cy="107721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ru-RU" sz="3200" b="1" dirty="0" err="1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Aýagyň</a:t>
            </a:r>
            <a:r>
              <a:rPr lang="ru-RU" sz="32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süňkleri</a:t>
            </a:r>
            <a:endParaRPr lang="ru-RU" sz="3200" b="1" dirty="0" smtClean="0">
              <a:solidFill>
                <a:schemeClr val="bg1"/>
              </a:solidFill>
              <a:latin typeface="Garamond" panose="02020404030301010803" pitchFamily="18" charset="0"/>
              <a:ea typeface="Times New Roman"/>
              <a:cs typeface="Times New Roman" pitchFamily="18" charset="0"/>
            </a:endParaRPr>
          </a:p>
          <a:p>
            <a:pPr indent="174111" algn="ctr" defTabSz="1088225"/>
            <a:r>
              <a:rPr lang="tk-TM" sz="32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(ossa membri inferiores)</a:t>
            </a:r>
            <a:endParaRPr lang="ru-RU" sz="3200" b="1" dirty="0">
              <a:solidFill>
                <a:schemeClr val="bg1"/>
              </a:solidFill>
              <a:latin typeface="Garamond" panose="02020404030301010803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8152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71" t="7084" r="12903" b="45555"/>
          <a:stretch/>
        </p:blipFill>
        <p:spPr>
          <a:xfrm>
            <a:off x="180975" y="171450"/>
            <a:ext cx="6585488" cy="63436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6962775" y="171450"/>
            <a:ext cx="5109061" cy="107721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tk-TM" sz="32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Çanaklyk süňki </a:t>
            </a:r>
          </a:p>
          <a:p>
            <a:pPr indent="174111" algn="ctr" defTabSz="1088225"/>
            <a:r>
              <a:rPr lang="tk-TM" sz="32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(os </a:t>
            </a:r>
            <a:r>
              <a:rPr lang="en-US" sz="32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coxae)</a:t>
            </a:r>
            <a:endParaRPr lang="ru-RU" sz="3200" b="1" dirty="0">
              <a:solidFill>
                <a:schemeClr val="bg1"/>
              </a:solidFill>
              <a:latin typeface="Garamond" panose="02020404030301010803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6154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2" t="7222" r="8737" b="45278"/>
          <a:stretch/>
        </p:blipFill>
        <p:spPr>
          <a:xfrm>
            <a:off x="104775" y="95249"/>
            <a:ext cx="7943850" cy="63034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8343900" y="171450"/>
            <a:ext cx="3727936" cy="107721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tk-TM" sz="32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Çanaklyk süňki </a:t>
            </a:r>
          </a:p>
          <a:p>
            <a:pPr indent="174111" algn="ctr" defTabSz="1088225"/>
            <a:r>
              <a:rPr lang="tk-TM" sz="32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(os </a:t>
            </a:r>
            <a:r>
              <a:rPr lang="en-US" sz="32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coxae)</a:t>
            </a:r>
            <a:endParaRPr lang="ru-RU" sz="3200" b="1" dirty="0">
              <a:solidFill>
                <a:schemeClr val="bg1"/>
              </a:solidFill>
              <a:latin typeface="Garamond" panose="02020404030301010803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1523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03" t="29028" r="11911" b="13750"/>
          <a:stretch/>
        </p:blipFill>
        <p:spPr>
          <a:xfrm>
            <a:off x="219074" y="171449"/>
            <a:ext cx="5715001" cy="62126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8343900" y="171450"/>
            <a:ext cx="3727936" cy="107721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tk-TM" sz="32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Çanaklyk süňki </a:t>
            </a:r>
          </a:p>
          <a:p>
            <a:pPr indent="174111" algn="ctr" defTabSz="1088225"/>
            <a:r>
              <a:rPr lang="tk-TM" sz="32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(os </a:t>
            </a:r>
            <a:r>
              <a:rPr lang="en-US" sz="32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coxae)</a:t>
            </a:r>
            <a:endParaRPr lang="ru-RU" sz="3200" b="1" dirty="0">
              <a:solidFill>
                <a:schemeClr val="bg1"/>
              </a:solidFill>
              <a:latin typeface="Garamond" panose="02020404030301010803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6535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7" t="10972" r="5551" b="18056"/>
          <a:stretch/>
        </p:blipFill>
        <p:spPr>
          <a:xfrm>
            <a:off x="171450" y="152399"/>
            <a:ext cx="5457826" cy="63674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8343900" y="171450"/>
            <a:ext cx="3727936" cy="107721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en-US" sz="32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But </a:t>
            </a:r>
            <a:r>
              <a:rPr lang="tk-TM" sz="32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süňki </a:t>
            </a:r>
          </a:p>
          <a:p>
            <a:pPr indent="174111" algn="ctr" defTabSz="1088225"/>
            <a:r>
              <a:rPr lang="tk-TM" sz="32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(os femur)</a:t>
            </a:r>
            <a:endParaRPr lang="ru-RU" sz="3200" b="1" dirty="0">
              <a:solidFill>
                <a:schemeClr val="bg1"/>
              </a:solidFill>
              <a:latin typeface="Garamond" panose="02020404030301010803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8917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6" t="7084" r="5562" b="28750"/>
          <a:stretch/>
        </p:blipFill>
        <p:spPr>
          <a:xfrm>
            <a:off x="200025" y="180974"/>
            <a:ext cx="5076825" cy="54293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1" t="7778" r="18458" b="50694"/>
          <a:stretch/>
        </p:blipFill>
        <p:spPr>
          <a:xfrm>
            <a:off x="5429250" y="180973"/>
            <a:ext cx="2990850" cy="2847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67" t="56528" r="13498" b="12500"/>
          <a:stretch/>
        </p:blipFill>
        <p:spPr>
          <a:xfrm>
            <a:off x="8572500" y="542922"/>
            <a:ext cx="3324225" cy="21240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5781769" y="3367324"/>
            <a:ext cx="3727936" cy="156966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tk-TM" sz="32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Uly we kiçi injik süňkleri (ossa tibiale et fibulare)</a:t>
            </a:r>
            <a:endParaRPr lang="ru-RU" sz="3200" b="1" dirty="0">
              <a:solidFill>
                <a:schemeClr val="bg1"/>
              </a:solidFill>
              <a:latin typeface="Garamond" panose="02020404030301010803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8668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84" t="11250" r="16662" b="20833"/>
          <a:stretch/>
        </p:blipFill>
        <p:spPr>
          <a:xfrm>
            <a:off x="5133974" y="342901"/>
            <a:ext cx="2796571" cy="4781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03" t="7084" r="10722" b="15000"/>
          <a:stretch/>
        </p:blipFill>
        <p:spPr>
          <a:xfrm>
            <a:off x="152400" y="133348"/>
            <a:ext cx="4514850" cy="65787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8325794" y="225768"/>
            <a:ext cx="3727936" cy="107721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tk-TM" sz="32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Daban süňkleri </a:t>
            </a:r>
          </a:p>
          <a:p>
            <a:pPr indent="174111" algn="ctr" defTabSz="1088225"/>
            <a:r>
              <a:rPr lang="tk-TM" sz="32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(ossa pedis)</a:t>
            </a:r>
            <a:endParaRPr lang="ru-RU" sz="3200" b="1" dirty="0">
              <a:solidFill>
                <a:schemeClr val="bg1"/>
              </a:solidFill>
              <a:latin typeface="Garamond" panose="02020404030301010803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4818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13" t="7084" r="10523" b="15278"/>
          <a:stretch/>
        </p:blipFill>
        <p:spPr>
          <a:xfrm>
            <a:off x="171450" y="190500"/>
            <a:ext cx="4610100" cy="65740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8325794" y="225768"/>
            <a:ext cx="3727936" cy="107721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tk-TM" sz="32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Daban süňkleri </a:t>
            </a:r>
          </a:p>
          <a:p>
            <a:pPr indent="174111" algn="ctr" defTabSz="1088225"/>
            <a:r>
              <a:rPr lang="tk-TM" sz="32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(ossa pedis)</a:t>
            </a:r>
            <a:endParaRPr lang="ru-RU" sz="3200" b="1" dirty="0">
              <a:solidFill>
                <a:schemeClr val="bg1"/>
              </a:solidFill>
              <a:latin typeface="Garamond" panose="02020404030301010803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096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3316" y="163937"/>
            <a:ext cx="11531456" cy="60600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88291" tIns="44145" rIns="88291" bIns="44145">
            <a:spAutoFit/>
          </a:bodyPr>
          <a:lstStyle/>
          <a:p>
            <a:r>
              <a:rPr lang="tk-TM" sz="2400" dirty="0">
                <a:latin typeface="Garamond" panose="02020404030301010803" pitchFamily="18" charset="0"/>
              </a:rPr>
              <a:t>	</a:t>
            </a:r>
            <a:r>
              <a:rPr lang="ru-RU" sz="2800" b="1" dirty="0" err="1">
                <a:latin typeface="Garamond" panose="02020404030301010803" pitchFamily="18" charset="0"/>
              </a:rPr>
              <a:t>Testler</a:t>
            </a:r>
            <a:r>
              <a:rPr lang="ru-RU" sz="2400" b="1" dirty="0">
                <a:latin typeface="Garamond" panose="02020404030301010803" pitchFamily="18" charset="0"/>
              </a:rPr>
              <a:t>:</a:t>
            </a:r>
            <a:endParaRPr lang="ru-RU" sz="2400" dirty="0">
              <a:latin typeface="Garamond" panose="02020404030301010803" pitchFamily="18" charset="0"/>
            </a:endParaRPr>
          </a:p>
          <a:p>
            <a:r>
              <a:rPr lang="ru-RU" sz="2400" b="1" dirty="0">
                <a:latin typeface="Garamond" panose="02020404030301010803" pitchFamily="18" charset="0"/>
              </a:rPr>
              <a:t> </a:t>
            </a:r>
            <a:endParaRPr lang="en-US" sz="2400" b="1" dirty="0" smtClean="0">
              <a:latin typeface="Garamond" panose="02020404030301010803" pitchFamily="18" charset="0"/>
            </a:endParaRPr>
          </a:p>
          <a:p>
            <a:r>
              <a:rPr lang="ru-RU" sz="2400" b="1" dirty="0" smtClean="0">
                <a:latin typeface="Garamond" panose="02020404030301010803" pitchFamily="18" charset="0"/>
              </a:rPr>
              <a:t>1.</a:t>
            </a:r>
            <a:r>
              <a:rPr lang="en-US" sz="2400" b="1" dirty="0" smtClean="0">
                <a:latin typeface="Garamond" panose="02020404030301010803" pitchFamily="18" charset="0"/>
              </a:rPr>
              <a:t> </a:t>
            </a:r>
            <a:r>
              <a:rPr lang="ru-RU" sz="2400" b="1" dirty="0" err="1" smtClean="0">
                <a:latin typeface="Garamond" panose="02020404030301010803" pitchFamily="18" charset="0"/>
              </a:rPr>
              <a:t>Aşaky</a:t>
            </a:r>
            <a:r>
              <a:rPr lang="ru-RU" sz="2400" b="1" dirty="0" smtClean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ahyryň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guşaklygynyň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süňkleri</a:t>
            </a:r>
            <a:r>
              <a:rPr lang="ru-RU" sz="2400" b="1" dirty="0">
                <a:latin typeface="Garamond" panose="02020404030301010803" pitchFamily="18" charset="0"/>
              </a:rPr>
              <a:t>:</a:t>
            </a:r>
            <a:endParaRPr lang="ru-RU" sz="2400" dirty="0">
              <a:latin typeface="Garamond" panose="02020404030301010803" pitchFamily="18" charset="0"/>
            </a:endParaRPr>
          </a:p>
          <a:p>
            <a:r>
              <a:rPr lang="ru-RU" sz="2400" dirty="0">
                <a:latin typeface="Garamond" panose="02020404030301010803" pitchFamily="18" charset="0"/>
              </a:rPr>
              <a:t>a) </a:t>
            </a:r>
            <a:r>
              <a:rPr lang="ru-RU" sz="2400" dirty="0" err="1">
                <a:latin typeface="Garamond" panose="02020404030301010803" pitchFamily="18" charset="0"/>
              </a:rPr>
              <a:t>ýanbaş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we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otyrýer</a:t>
            </a:r>
            <a:r>
              <a:rPr lang="ru-RU" sz="2400" dirty="0">
                <a:latin typeface="Garamond" panose="02020404030301010803" pitchFamily="18" charset="0"/>
              </a:rPr>
              <a:t>;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b) </a:t>
            </a:r>
            <a:r>
              <a:rPr lang="ru-RU" sz="2400" dirty="0" err="1">
                <a:latin typeface="Garamond" panose="02020404030301010803" pitchFamily="18" charset="0"/>
              </a:rPr>
              <a:t>otyrýer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we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gasyk</a:t>
            </a:r>
            <a:r>
              <a:rPr lang="ru-RU" sz="2400" dirty="0">
                <a:latin typeface="Garamond" panose="02020404030301010803" pitchFamily="18" charset="0"/>
              </a:rPr>
              <a:t>;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ç) </a:t>
            </a:r>
            <a:r>
              <a:rPr lang="ru-RU" sz="2400" dirty="0" err="1">
                <a:latin typeface="Garamond" panose="02020404030301010803" pitchFamily="18" charset="0"/>
              </a:rPr>
              <a:t>çanaklyk</a:t>
            </a:r>
            <a:r>
              <a:rPr lang="ru-RU" sz="2400" dirty="0">
                <a:latin typeface="Garamond" panose="02020404030301010803" pitchFamily="18" charset="0"/>
              </a:rPr>
              <a:t> süňkleri.*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 </a:t>
            </a:r>
          </a:p>
          <a:p>
            <a:r>
              <a:rPr lang="ru-RU" sz="2400" b="1" dirty="0">
                <a:latin typeface="Garamond" panose="02020404030301010803" pitchFamily="18" charset="0"/>
              </a:rPr>
              <a:t>2</a:t>
            </a:r>
            <a:r>
              <a:rPr lang="ru-RU" sz="2400" b="1" dirty="0" smtClean="0">
                <a:latin typeface="Garamond" panose="02020404030301010803" pitchFamily="18" charset="0"/>
              </a:rPr>
              <a:t>.</a:t>
            </a:r>
            <a:r>
              <a:rPr lang="en-US" sz="2400" b="1" dirty="0" smtClean="0">
                <a:latin typeface="Garamond" panose="02020404030301010803" pitchFamily="18" charset="0"/>
              </a:rPr>
              <a:t> </a:t>
            </a:r>
            <a:r>
              <a:rPr lang="ru-RU" sz="2400" b="1" dirty="0" err="1" smtClean="0">
                <a:latin typeface="Garamond" panose="02020404030301010803" pitchFamily="18" charset="0"/>
              </a:rPr>
              <a:t>Çanaklyk</a:t>
            </a:r>
            <a:r>
              <a:rPr lang="ru-RU" sz="2400" b="1" dirty="0" smtClean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süňkleriniň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düzümi</a:t>
            </a:r>
            <a:r>
              <a:rPr lang="ru-RU" sz="2400" b="1" dirty="0">
                <a:latin typeface="Garamond" panose="02020404030301010803" pitchFamily="18" charset="0"/>
              </a:rPr>
              <a:t>:</a:t>
            </a:r>
            <a:endParaRPr lang="ru-RU" sz="2400" dirty="0">
              <a:latin typeface="Garamond" panose="02020404030301010803" pitchFamily="18" charset="0"/>
            </a:endParaRPr>
          </a:p>
          <a:p>
            <a:r>
              <a:rPr lang="ru-RU" sz="2400" dirty="0">
                <a:latin typeface="Garamond" panose="02020404030301010803" pitchFamily="18" charset="0"/>
              </a:rPr>
              <a:t>a) </a:t>
            </a:r>
            <a:r>
              <a:rPr lang="ru-RU" sz="2400" dirty="0" err="1">
                <a:latin typeface="Garamond" panose="02020404030301010803" pitchFamily="18" charset="0"/>
              </a:rPr>
              <a:t>ýanbaş</a:t>
            </a:r>
            <a:r>
              <a:rPr lang="ru-RU" sz="2400" dirty="0" smtClean="0">
                <a:latin typeface="Garamond" panose="02020404030301010803" pitchFamily="18" charset="0"/>
              </a:rPr>
              <a:t>,</a:t>
            </a:r>
            <a:r>
              <a:rPr lang="en-US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otyrýer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we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gasyk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süňkleri</a:t>
            </a:r>
            <a:r>
              <a:rPr lang="ru-RU" sz="2400" dirty="0">
                <a:latin typeface="Garamond" panose="02020404030301010803" pitchFamily="18" charset="0"/>
              </a:rPr>
              <a:t>;*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b) </a:t>
            </a:r>
            <a:r>
              <a:rPr lang="ru-RU" sz="2400" dirty="0" err="1">
                <a:latin typeface="Garamond" panose="02020404030301010803" pitchFamily="18" charset="0"/>
              </a:rPr>
              <a:t>otyrýer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we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gasyk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süňkleri</a:t>
            </a:r>
            <a:r>
              <a:rPr lang="ru-RU" sz="2400" dirty="0">
                <a:latin typeface="Garamond" panose="02020404030301010803" pitchFamily="18" charset="0"/>
              </a:rPr>
              <a:t>;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ç) </a:t>
            </a:r>
            <a:r>
              <a:rPr lang="ru-RU" sz="2400" dirty="0" err="1">
                <a:latin typeface="Garamond" panose="02020404030301010803" pitchFamily="18" charset="0"/>
              </a:rPr>
              <a:t>ýanbaş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we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gasyk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süňkleri</a:t>
            </a:r>
            <a:r>
              <a:rPr lang="ru-RU" sz="2400" dirty="0">
                <a:latin typeface="Garamond" panose="02020404030301010803" pitchFamily="18" charset="0"/>
              </a:rPr>
              <a:t>.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 </a:t>
            </a:r>
          </a:p>
          <a:p>
            <a:r>
              <a:rPr lang="ru-RU" sz="2400" b="1" dirty="0">
                <a:latin typeface="Garamond" panose="02020404030301010803" pitchFamily="18" charset="0"/>
              </a:rPr>
              <a:t>3</a:t>
            </a:r>
            <a:r>
              <a:rPr lang="ru-RU" sz="2400" b="1" dirty="0" smtClean="0">
                <a:latin typeface="Garamond" panose="02020404030301010803" pitchFamily="18" charset="0"/>
              </a:rPr>
              <a:t>.</a:t>
            </a:r>
            <a:r>
              <a:rPr lang="en-US" sz="2400" b="1" dirty="0" smtClean="0">
                <a:latin typeface="Garamond" panose="02020404030301010803" pitchFamily="18" charset="0"/>
              </a:rPr>
              <a:t> </a:t>
            </a:r>
            <a:r>
              <a:rPr lang="ru-RU" sz="2400" b="1" dirty="0" err="1" smtClean="0">
                <a:latin typeface="Garamond" panose="02020404030301010803" pitchFamily="18" charset="0"/>
              </a:rPr>
              <a:t>Ýanbaş</a:t>
            </a:r>
            <a:r>
              <a:rPr lang="ru-RU" sz="2400" b="1" dirty="0" smtClean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süňküniň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bölekleri</a:t>
            </a:r>
            <a:r>
              <a:rPr lang="ru-RU" sz="2400" b="1" dirty="0">
                <a:latin typeface="Garamond" panose="02020404030301010803" pitchFamily="18" charset="0"/>
              </a:rPr>
              <a:t>:</a:t>
            </a:r>
            <a:endParaRPr lang="ru-RU" sz="2400" dirty="0">
              <a:latin typeface="Garamond" panose="02020404030301010803" pitchFamily="18" charset="0"/>
            </a:endParaRPr>
          </a:p>
          <a:p>
            <a:r>
              <a:rPr lang="ru-RU" sz="2400" dirty="0">
                <a:latin typeface="Garamond" panose="02020404030301010803" pitchFamily="18" charset="0"/>
              </a:rPr>
              <a:t>a) </a:t>
            </a:r>
            <a:r>
              <a:rPr lang="ru-RU" sz="2400" dirty="0" err="1">
                <a:latin typeface="Garamond" panose="02020404030301010803" pitchFamily="18" charset="0"/>
              </a:rPr>
              <a:t>bedeni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we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ganaty</a:t>
            </a:r>
            <a:r>
              <a:rPr lang="ru-RU" sz="2400" dirty="0">
                <a:latin typeface="Garamond" panose="02020404030301010803" pitchFamily="18" charset="0"/>
              </a:rPr>
              <a:t>;*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b) </a:t>
            </a:r>
            <a:r>
              <a:rPr lang="ru-RU" sz="2400" dirty="0" err="1">
                <a:latin typeface="Garamond" panose="02020404030301010803" pitchFamily="18" charset="0"/>
              </a:rPr>
              <a:t>bedeni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we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şahy</a:t>
            </a:r>
            <a:r>
              <a:rPr lang="ru-RU" sz="2400" dirty="0">
                <a:latin typeface="Garamond" panose="02020404030301010803" pitchFamily="18" charset="0"/>
              </a:rPr>
              <a:t>;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ç) </a:t>
            </a:r>
            <a:r>
              <a:rPr lang="ru-RU" sz="2400" dirty="0" err="1">
                <a:latin typeface="Garamond" panose="02020404030301010803" pitchFamily="18" charset="0"/>
              </a:rPr>
              <a:t>bedeni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we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ösüntgileri</a:t>
            </a:r>
            <a:r>
              <a:rPr lang="ru-RU" sz="2400" dirty="0">
                <a:latin typeface="Garamond" panose="02020404030301010803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2308579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6689" y="127722"/>
            <a:ext cx="11549563" cy="525979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88291" tIns="44145" rIns="88291" bIns="44145">
            <a:spAutoFit/>
          </a:bodyPr>
          <a:lstStyle/>
          <a:p>
            <a:r>
              <a:rPr lang="ru-RU" sz="2400" b="1" dirty="0">
                <a:latin typeface="Garamond" panose="02020404030301010803" pitchFamily="18" charset="0"/>
              </a:rPr>
              <a:t>4. </a:t>
            </a:r>
            <a:r>
              <a:rPr lang="ru-RU" sz="2400" b="1" dirty="0" err="1">
                <a:latin typeface="Garamond" panose="02020404030301010803" pitchFamily="18" charset="0"/>
              </a:rPr>
              <a:t>Gasyk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süňküniň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bölekleri</a:t>
            </a:r>
            <a:r>
              <a:rPr lang="ru-RU" sz="2400" b="1" dirty="0">
                <a:latin typeface="Garamond" panose="02020404030301010803" pitchFamily="18" charset="0"/>
              </a:rPr>
              <a:t>: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a) </a:t>
            </a:r>
            <a:r>
              <a:rPr lang="ru-RU" sz="2400" dirty="0" err="1">
                <a:latin typeface="Garamond" panose="02020404030301010803" pitchFamily="18" charset="0"/>
              </a:rPr>
              <a:t>bedeni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we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ganaty</a:t>
            </a:r>
            <a:r>
              <a:rPr lang="ru-RU" sz="2400" dirty="0">
                <a:latin typeface="Garamond" panose="02020404030301010803" pitchFamily="18" charset="0"/>
              </a:rPr>
              <a:t>;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b) </a:t>
            </a:r>
            <a:r>
              <a:rPr lang="ru-RU" sz="2400" dirty="0" err="1">
                <a:latin typeface="Garamond" panose="02020404030301010803" pitchFamily="18" charset="0"/>
              </a:rPr>
              <a:t>bedeni</a:t>
            </a:r>
            <a:r>
              <a:rPr lang="ru-RU" sz="2400" dirty="0" smtClean="0">
                <a:latin typeface="Garamond" panose="02020404030301010803" pitchFamily="18" charset="0"/>
              </a:rPr>
              <a:t>,</a:t>
            </a:r>
            <a:r>
              <a:rPr lang="en-US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ýokarky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we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aşaky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şahalary</a:t>
            </a:r>
            <a:r>
              <a:rPr lang="ru-RU" sz="2400" dirty="0">
                <a:latin typeface="Garamond" panose="02020404030301010803" pitchFamily="18" charset="0"/>
              </a:rPr>
              <a:t>;*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ç) </a:t>
            </a:r>
            <a:r>
              <a:rPr lang="ru-RU" sz="2400" dirty="0" err="1">
                <a:latin typeface="Garamond" panose="02020404030301010803" pitchFamily="18" charset="0"/>
              </a:rPr>
              <a:t>bedeni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we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şahy</a:t>
            </a:r>
            <a:r>
              <a:rPr lang="ru-RU" sz="2400" dirty="0">
                <a:latin typeface="Garamond" panose="02020404030301010803" pitchFamily="18" charset="0"/>
              </a:rPr>
              <a:t>.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 </a:t>
            </a:r>
          </a:p>
          <a:p>
            <a:r>
              <a:rPr lang="ru-RU" sz="2400" b="1" dirty="0">
                <a:latin typeface="Garamond" panose="02020404030301010803" pitchFamily="18" charset="0"/>
              </a:rPr>
              <a:t>5</a:t>
            </a:r>
            <a:r>
              <a:rPr lang="ru-RU" sz="2400" b="1" dirty="0" smtClean="0">
                <a:latin typeface="Garamond" panose="02020404030301010803" pitchFamily="18" charset="0"/>
              </a:rPr>
              <a:t>.</a:t>
            </a:r>
            <a:r>
              <a:rPr lang="en-US" sz="2400" b="1" dirty="0" smtClean="0">
                <a:latin typeface="Garamond" panose="02020404030301010803" pitchFamily="18" charset="0"/>
              </a:rPr>
              <a:t> </a:t>
            </a:r>
            <a:r>
              <a:rPr lang="ru-RU" sz="2400" b="1" dirty="0" err="1" smtClean="0">
                <a:latin typeface="Garamond" panose="02020404030301010803" pitchFamily="18" charset="0"/>
              </a:rPr>
              <a:t>Otyrýer</a:t>
            </a:r>
            <a:r>
              <a:rPr lang="ru-RU" sz="2400" b="1" dirty="0" smtClean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süňküniň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bölekleri</a:t>
            </a:r>
            <a:r>
              <a:rPr lang="ru-RU" sz="2400" b="1" dirty="0">
                <a:latin typeface="Garamond" panose="02020404030301010803" pitchFamily="18" charset="0"/>
              </a:rPr>
              <a:t>: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a) </a:t>
            </a:r>
            <a:r>
              <a:rPr lang="ru-RU" sz="2400" dirty="0" err="1">
                <a:latin typeface="Garamond" panose="02020404030301010803" pitchFamily="18" charset="0"/>
              </a:rPr>
              <a:t>bedeni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we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şahy</a:t>
            </a:r>
            <a:r>
              <a:rPr lang="ru-RU" sz="2400" dirty="0">
                <a:latin typeface="Garamond" panose="02020404030301010803" pitchFamily="18" charset="0"/>
              </a:rPr>
              <a:t>;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b) </a:t>
            </a:r>
            <a:r>
              <a:rPr lang="ru-RU" sz="2400" dirty="0" err="1">
                <a:latin typeface="Garamond" panose="02020404030301010803" pitchFamily="18" charset="0"/>
              </a:rPr>
              <a:t>bedeni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we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aşaky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şahasy</a:t>
            </a:r>
            <a:r>
              <a:rPr lang="ru-RU" sz="2400" dirty="0">
                <a:latin typeface="Garamond" panose="02020404030301010803" pitchFamily="18" charset="0"/>
              </a:rPr>
              <a:t>;*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ç) </a:t>
            </a:r>
            <a:r>
              <a:rPr lang="ru-RU" sz="2400" dirty="0" err="1">
                <a:latin typeface="Garamond" panose="02020404030301010803" pitchFamily="18" charset="0"/>
              </a:rPr>
              <a:t>bedeni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we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ganaty</a:t>
            </a:r>
            <a:r>
              <a:rPr lang="ru-RU" sz="2400" dirty="0">
                <a:latin typeface="Garamond" panose="02020404030301010803" pitchFamily="18" charset="0"/>
              </a:rPr>
              <a:t>.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 </a:t>
            </a:r>
          </a:p>
          <a:p>
            <a:r>
              <a:rPr lang="ru-RU" sz="2400" b="1" dirty="0">
                <a:latin typeface="Garamond" panose="02020404030301010803" pitchFamily="18" charset="0"/>
              </a:rPr>
              <a:t>6</a:t>
            </a:r>
            <a:r>
              <a:rPr lang="ru-RU" sz="2400" b="1" dirty="0" smtClean="0">
                <a:latin typeface="Garamond" panose="02020404030301010803" pitchFamily="18" charset="0"/>
              </a:rPr>
              <a:t>.</a:t>
            </a:r>
            <a:r>
              <a:rPr lang="en-US" sz="2400" b="1" dirty="0" smtClean="0">
                <a:latin typeface="Garamond" panose="02020404030301010803" pitchFamily="18" charset="0"/>
              </a:rPr>
              <a:t> </a:t>
            </a:r>
            <a:r>
              <a:rPr lang="ru-RU" sz="2400" b="1" dirty="0" err="1" smtClean="0">
                <a:latin typeface="Garamond" panose="02020404030301010803" pitchFamily="18" charset="0"/>
              </a:rPr>
              <a:t>Ýapyjy</a:t>
            </a:r>
            <a:r>
              <a:rPr lang="ru-RU" sz="2400" b="1" dirty="0" smtClean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deşigi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emele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getirýän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süňkler</a:t>
            </a:r>
            <a:r>
              <a:rPr lang="ru-RU" sz="2400" b="1" dirty="0">
                <a:latin typeface="Garamond" panose="02020404030301010803" pitchFamily="18" charset="0"/>
              </a:rPr>
              <a:t>: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a</a:t>
            </a:r>
            <a:r>
              <a:rPr lang="ru-RU" sz="2400" dirty="0" smtClean="0">
                <a:latin typeface="Garamond" panose="02020404030301010803" pitchFamily="18" charset="0"/>
              </a:rPr>
              <a:t>)</a:t>
            </a:r>
            <a:r>
              <a:rPr lang="en-US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türre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we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otyrýer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süňkleri</a:t>
            </a:r>
            <a:r>
              <a:rPr lang="ru-RU" sz="2400" dirty="0">
                <a:latin typeface="Garamond" panose="02020404030301010803" pitchFamily="18" charset="0"/>
              </a:rPr>
              <a:t>;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b) </a:t>
            </a:r>
            <a:r>
              <a:rPr lang="ru-RU" sz="2400" dirty="0" err="1">
                <a:latin typeface="Garamond" panose="02020404030301010803" pitchFamily="18" charset="0"/>
              </a:rPr>
              <a:t>gasyk</a:t>
            </a:r>
            <a:r>
              <a:rPr lang="ru-RU" sz="2400" dirty="0" smtClean="0">
                <a:latin typeface="Garamond" panose="02020404030301010803" pitchFamily="18" charset="0"/>
              </a:rPr>
              <a:t>,</a:t>
            </a:r>
            <a:r>
              <a:rPr lang="en-US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ýanbaş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we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otyrýer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süňkleri</a:t>
            </a:r>
            <a:r>
              <a:rPr lang="ru-RU" sz="2400" dirty="0">
                <a:latin typeface="Garamond" panose="02020404030301010803" pitchFamily="18" charset="0"/>
              </a:rPr>
              <a:t>;*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ç) </a:t>
            </a:r>
            <a:r>
              <a:rPr lang="ru-RU" sz="2400" dirty="0" err="1">
                <a:latin typeface="Garamond" panose="02020404030301010803" pitchFamily="18" charset="0"/>
              </a:rPr>
              <a:t>otyrýer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we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gasyk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süňkleri</a:t>
            </a:r>
            <a:r>
              <a:rPr lang="ru-RU" sz="2400" dirty="0">
                <a:latin typeface="Garamond" panose="02020404030301010803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7534674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3316" y="163936"/>
            <a:ext cx="11495242" cy="56291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88291" tIns="44145" rIns="88291" bIns="44145">
            <a:spAutoFit/>
          </a:bodyPr>
          <a:lstStyle/>
          <a:p>
            <a:r>
              <a:rPr lang="ru-RU" sz="2400" b="1" dirty="0">
                <a:latin typeface="Garamond" panose="02020404030301010803" pitchFamily="18" charset="0"/>
              </a:rPr>
              <a:t>7. </a:t>
            </a:r>
            <a:r>
              <a:rPr lang="ru-RU" sz="2400" b="1" dirty="0" err="1">
                <a:latin typeface="Garamond" panose="02020404030301010803" pitchFamily="18" charset="0"/>
              </a:rPr>
              <a:t>But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süňkiniň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kellejiginiň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gurluşy</a:t>
            </a:r>
            <a:r>
              <a:rPr lang="ru-RU" sz="2400" b="1" dirty="0">
                <a:latin typeface="Garamond" panose="02020404030301010803" pitchFamily="18" charset="0"/>
              </a:rPr>
              <a:t>:</a:t>
            </a:r>
            <a:endParaRPr lang="ru-RU" sz="2400" dirty="0">
              <a:latin typeface="Garamond" panose="02020404030301010803" pitchFamily="18" charset="0"/>
            </a:endParaRPr>
          </a:p>
          <a:p>
            <a:r>
              <a:rPr lang="ru-RU" sz="2400" dirty="0">
                <a:latin typeface="Garamond" panose="02020404030301010803" pitchFamily="18" charset="0"/>
              </a:rPr>
              <a:t>a) </a:t>
            </a:r>
            <a:r>
              <a:rPr lang="ru-RU" sz="2400" dirty="0" err="1" smtClean="0">
                <a:latin typeface="Garamond" panose="02020404030301010803" pitchFamily="18" charset="0"/>
              </a:rPr>
              <a:t>keke</a:t>
            </a:r>
            <a:r>
              <a:rPr lang="en-US" sz="2400" dirty="0" err="1" smtClean="0">
                <a:latin typeface="Garamond" panose="02020404030301010803" pitchFamily="18" charset="0"/>
              </a:rPr>
              <a:t>ji</a:t>
            </a:r>
            <a:r>
              <a:rPr lang="ru-RU" sz="2400" dirty="0" smtClean="0">
                <a:latin typeface="Garamond" panose="02020404030301010803" pitchFamily="18" charset="0"/>
              </a:rPr>
              <a:t>;</a:t>
            </a:r>
            <a:endParaRPr lang="ru-RU" sz="2400" dirty="0">
              <a:latin typeface="Garamond" panose="02020404030301010803" pitchFamily="18" charset="0"/>
            </a:endParaRPr>
          </a:p>
          <a:p>
            <a:r>
              <a:rPr lang="ru-RU" sz="2400" dirty="0" smtClean="0">
                <a:latin typeface="Garamond" panose="02020404030301010803" pitchFamily="18" charset="0"/>
              </a:rPr>
              <a:t>b)</a:t>
            </a:r>
            <a:r>
              <a:rPr lang="en-US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ýarymaý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oýy</a:t>
            </a:r>
            <a:r>
              <a:rPr lang="ru-RU" sz="2400" dirty="0">
                <a:latin typeface="Garamond" panose="02020404030301010803" pitchFamily="18" charset="0"/>
              </a:rPr>
              <a:t>;*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ç) </a:t>
            </a:r>
            <a:r>
              <a:rPr lang="ru-RU" sz="2400" dirty="0" err="1" smtClean="0">
                <a:latin typeface="Garamond" panose="02020404030301010803" pitchFamily="18" charset="0"/>
              </a:rPr>
              <a:t>aýlawa</a:t>
            </a:r>
            <a:r>
              <a:rPr lang="en-US" sz="2400" dirty="0" err="1" smtClean="0">
                <a:latin typeface="Garamond" panose="02020404030301010803" pitchFamily="18" charset="0"/>
              </a:rPr>
              <a:t>jy</a:t>
            </a:r>
            <a:r>
              <a:rPr lang="ru-RU" sz="2400" dirty="0" smtClean="0">
                <a:latin typeface="Garamond" panose="02020404030301010803" pitchFamily="18" charset="0"/>
              </a:rPr>
              <a:t>.</a:t>
            </a:r>
            <a:endParaRPr lang="ru-RU" sz="2400" dirty="0">
              <a:latin typeface="Garamond" panose="02020404030301010803" pitchFamily="18" charset="0"/>
            </a:endParaRPr>
          </a:p>
          <a:p>
            <a:endParaRPr lang="ru-RU" sz="2400" dirty="0">
              <a:latin typeface="Garamond" panose="02020404030301010803" pitchFamily="18" charset="0"/>
            </a:endParaRPr>
          </a:p>
          <a:p>
            <a:r>
              <a:rPr lang="ru-RU" sz="2400" b="1" dirty="0">
                <a:latin typeface="Garamond" panose="02020404030301010803" pitchFamily="18" charset="0"/>
              </a:rPr>
              <a:t>8</a:t>
            </a:r>
            <a:r>
              <a:rPr lang="ru-RU" sz="2400" b="1" dirty="0" smtClean="0">
                <a:latin typeface="Garamond" panose="02020404030301010803" pitchFamily="18" charset="0"/>
              </a:rPr>
              <a:t>.</a:t>
            </a:r>
            <a:r>
              <a:rPr lang="en-US" sz="2400" b="1" dirty="0" smtClean="0">
                <a:latin typeface="Garamond" panose="02020404030301010803" pitchFamily="18" charset="0"/>
              </a:rPr>
              <a:t> </a:t>
            </a:r>
            <a:r>
              <a:rPr lang="ru-RU" sz="2400" b="1" dirty="0" err="1" smtClean="0">
                <a:latin typeface="Garamond" panose="02020404030301010803" pitchFamily="18" charset="0"/>
              </a:rPr>
              <a:t>Injik</a:t>
            </a:r>
            <a:r>
              <a:rPr lang="ru-RU" sz="2400" b="1" dirty="0" smtClean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süňkleriniň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düzümi</a:t>
            </a:r>
            <a:r>
              <a:rPr lang="ru-RU" sz="2400" b="1" dirty="0">
                <a:latin typeface="Garamond" panose="02020404030301010803" pitchFamily="18" charset="0"/>
              </a:rPr>
              <a:t>:</a:t>
            </a:r>
            <a:endParaRPr lang="ru-RU" sz="2400" dirty="0">
              <a:latin typeface="Garamond" panose="02020404030301010803" pitchFamily="18" charset="0"/>
            </a:endParaRPr>
          </a:p>
          <a:p>
            <a:r>
              <a:rPr lang="ru-RU" sz="2400" dirty="0">
                <a:latin typeface="Garamond" panose="02020404030301010803" pitchFamily="18" charset="0"/>
              </a:rPr>
              <a:t>a) </a:t>
            </a:r>
            <a:r>
              <a:rPr lang="ru-RU" sz="2400" dirty="0" err="1">
                <a:latin typeface="Garamond" panose="02020404030301010803" pitchFamily="18" charset="0"/>
              </a:rPr>
              <a:t>uly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we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kiçi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injik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süňkleri</a:t>
            </a:r>
            <a:r>
              <a:rPr lang="ru-RU" sz="2400" dirty="0">
                <a:latin typeface="Garamond" panose="02020404030301010803" pitchFamily="18" charset="0"/>
              </a:rPr>
              <a:t>;*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b) </a:t>
            </a:r>
            <a:r>
              <a:rPr lang="ru-RU" sz="2400" dirty="0" err="1">
                <a:latin typeface="Garamond" panose="02020404030301010803" pitchFamily="18" charset="0"/>
              </a:rPr>
              <a:t>uly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injik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we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ökje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süňki</a:t>
            </a:r>
            <a:r>
              <a:rPr lang="ru-RU" sz="2400" dirty="0">
                <a:latin typeface="Garamond" panose="02020404030301010803" pitchFamily="18" charset="0"/>
              </a:rPr>
              <a:t>;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ç) </a:t>
            </a:r>
            <a:r>
              <a:rPr lang="ru-RU" sz="2400" dirty="0" err="1">
                <a:latin typeface="Garamond" panose="02020404030301010803" pitchFamily="18" charset="0"/>
              </a:rPr>
              <a:t>kiçi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injik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we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gaýyk</a:t>
            </a:r>
            <a:r>
              <a:rPr lang="ru-RU" sz="2400" dirty="0">
                <a:latin typeface="Garamond" panose="02020404030301010803" pitchFamily="18" charset="0"/>
              </a:rPr>
              <a:t>. 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 </a:t>
            </a:r>
          </a:p>
          <a:p>
            <a:r>
              <a:rPr lang="ru-RU" sz="2400" b="1" dirty="0">
                <a:latin typeface="Garamond" panose="02020404030301010803" pitchFamily="18" charset="0"/>
              </a:rPr>
              <a:t>9. </a:t>
            </a:r>
            <a:r>
              <a:rPr lang="ru-RU" sz="2400" b="1" dirty="0" err="1">
                <a:latin typeface="Garamond" panose="02020404030301010803" pitchFamily="18" charset="0"/>
              </a:rPr>
              <a:t>Daşgapdal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topugyň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ýerleşýän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ýeri</a:t>
            </a:r>
            <a:r>
              <a:rPr lang="ru-RU" sz="2400" b="1" dirty="0">
                <a:latin typeface="Garamond" panose="02020404030301010803" pitchFamily="18" charset="0"/>
              </a:rPr>
              <a:t>:</a:t>
            </a:r>
            <a:endParaRPr lang="ru-RU" sz="2400" dirty="0">
              <a:latin typeface="Garamond" panose="02020404030301010803" pitchFamily="18" charset="0"/>
            </a:endParaRPr>
          </a:p>
          <a:p>
            <a:r>
              <a:rPr lang="ru-RU" sz="2400" dirty="0">
                <a:latin typeface="Garamond" panose="02020404030301010803" pitchFamily="18" charset="0"/>
              </a:rPr>
              <a:t>a) </a:t>
            </a:r>
            <a:r>
              <a:rPr lang="ru-RU" sz="2400" dirty="0" err="1">
                <a:latin typeface="Garamond" panose="02020404030301010803" pitchFamily="18" charset="0"/>
              </a:rPr>
              <a:t>kiçi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injik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süňkünde</a:t>
            </a:r>
            <a:r>
              <a:rPr lang="ru-RU" sz="2400" dirty="0">
                <a:latin typeface="Garamond" panose="02020404030301010803" pitchFamily="18" charset="0"/>
              </a:rPr>
              <a:t>;*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b) </a:t>
            </a:r>
            <a:r>
              <a:rPr lang="ru-RU" sz="2400" dirty="0" err="1">
                <a:latin typeface="Garamond" panose="02020404030301010803" pitchFamily="18" charset="0"/>
              </a:rPr>
              <a:t>uly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injik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süňkünde</a:t>
            </a:r>
            <a:r>
              <a:rPr lang="ru-RU" sz="2400" dirty="0">
                <a:latin typeface="Garamond" panose="02020404030301010803" pitchFamily="18" charset="0"/>
              </a:rPr>
              <a:t>;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ç) </a:t>
            </a:r>
            <a:r>
              <a:rPr lang="ru-RU" sz="2400" dirty="0" err="1">
                <a:latin typeface="Garamond" panose="02020404030301010803" pitchFamily="18" charset="0"/>
              </a:rPr>
              <a:t>ökje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süňkünde</a:t>
            </a:r>
            <a:r>
              <a:rPr lang="ru-RU" sz="2400" dirty="0">
                <a:latin typeface="Garamond" panose="02020404030301010803" pitchFamily="18" charset="0"/>
              </a:rPr>
              <a:t>.</a:t>
            </a:r>
          </a:p>
          <a:p>
            <a:endParaRPr lang="ru-RU" sz="24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418796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3316" y="163936"/>
            <a:ext cx="11576724" cy="525979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88291" tIns="44145" rIns="88291" bIns="44145">
            <a:spAutoFit/>
          </a:bodyPr>
          <a:lstStyle/>
          <a:p>
            <a:r>
              <a:rPr lang="ru-RU" sz="2400" b="1" dirty="0">
                <a:latin typeface="Garamond" panose="02020404030301010803" pitchFamily="18" charset="0"/>
              </a:rPr>
              <a:t>10. </a:t>
            </a:r>
            <a:r>
              <a:rPr lang="ru-RU" sz="2400" b="1" dirty="0" err="1">
                <a:latin typeface="Garamond" panose="02020404030301010803" pitchFamily="18" charset="0"/>
              </a:rPr>
              <a:t>Içgapdal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topugyň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ýerleşýän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ýeri</a:t>
            </a:r>
            <a:r>
              <a:rPr lang="ru-RU" sz="2400" b="1" dirty="0">
                <a:latin typeface="Garamond" panose="02020404030301010803" pitchFamily="18" charset="0"/>
              </a:rPr>
              <a:t>:</a:t>
            </a:r>
            <a:endParaRPr lang="ru-RU" sz="2400" dirty="0">
              <a:latin typeface="Garamond" panose="02020404030301010803" pitchFamily="18" charset="0"/>
            </a:endParaRPr>
          </a:p>
          <a:p>
            <a:r>
              <a:rPr lang="ru-RU" sz="2400" dirty="0">
                <a:latin typeface="Garamond" panose="02020404030301010803" pitchFamily="18" charset="0"/>
              </a:rPr>
              <a:t>a) </a:t>
            </a:r>
            <a:r>
              <a:rPr lang="ru-RU" sz="2400" dirty="0" err="1">
                <a:latin typeface="Garamond" panose="02020404030301010803" pitchFamily="18" charset="0"/>
              </a:rPr>
              <a:t>kiçi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injik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süňkünde</a:t>
            </a:r>
            <a:r>
              <a:rPr lang="ru-RU" sz="2400" dirty="0">
                <a:latin typeface="Garamond" panose="02020404030301010803" pitchFamily="18" charset="0"/>
              </a:rPr>
              <a:t>;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b) </a:t>
            </a:r>
            <a:r>
              <a:rPr lang="ru-RU" sz="2400" dirty="0" err="1">
                <a:latin typeface="Garamond" panose="02020404030301010803" pitchFamily="18" charset="0"/>
              </a:rPr>
              <a:t>uly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injk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süňkünde</a:t>
            </a:r>
            <a:r>
              <a:rPr lang="ru-RU" sz="2400" dirty="0">
                <a:latin typeface="Garamond" panose="02020404030301010803" pitchFamily="18" charset="0"/>
              </a:rPr>
              <a:t>;*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ç) </a:t>
            </a:r>
            <a:r>
              <a:rPr lang="ru-RU" sz="2400" dirty="0" err="1">
                <a:latin typeface="Garamond" panose="02020404030301010803" pitchFamily="18" charset="0"/>
              </a:rPr>
              <a:t>ökje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süňkünde</a:t>
            </a:r>
            <a:r>
              <a:rPr lang="ru-RU" sz="2400" dirty="0">
                <a:latin typeface="Garamond" panose="02020404030301010803" pitchFamily="18" charset="0"/>
              </a:rPr>
              <a:t>.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 </a:t>
            </a:r>
          </a:p>
          <a:p>
            <a:r>
              <a:rPr lang="ru-RU" sz="2400" b="1" dirty="0">
                <a:latin typeface="Garamond" panose="02020404030301010803" pitchFamily="18" charset="0"/>
              </a:rPr>
              <a:t>11. </a:t>
            </a:r>
            <a:r>
              <a:rPr lang="ru-RU" sz="2400" b="1" dirty="0" err="1">
                <a:latin typeface="Garamond" panose="02020404030301010803" pitchFamily="18" charset="0"/>
              </a:rPr>
              <a:t>Uly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injik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süňküniň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üstleri</a:t>
            </a:r>
            <a:r>
              <a:rPr lang="ru-RU" sz="2400" b="1" dirty="0">
                <a:latin typeface="Garamond" panose="02020404030301010803" pitchFamily="18" charset="0"/>
              </a:rPr>
              <a:t>:</a:t>
            </a:r>
            <a:endParaRPr lang="ru-RU" sz="2400" dirty="0">
              <a:latin typeface="Garamond" panose="02020404030301010803" pitchFamily="18" charset="0"/>
            </a:endParaRPr>
          </a:p>
          <a:p>
            <a:r>
              <a:rPr lang="ru-RU" sz="2400" dirty="0">
                <a:latin typeface="Garamond" panose="02020404030301010803" pitchFamily="18" charset="0"/>
              </a:rPr>
              <a:t>a) </a:t>
            </a:r>
            <a:r>
              <a:rPr lang="ru-RU" sz="2400" dirty="0" err="1">
                <a:latin typeface="Garamond" panose="02020404030301010803" pitchFamily="18" charset="0"/>
              </a:rPr>
              <a:t>içgapdal</a:t>
            </a:r>
            <a:r>
              <a:rPr lang="ru-RU" sz="2400" dirty="0">
                <a:latin typeface="Garamond" panose="02020404030301010803" pitchFamily="18" charset="0"/>
              </a:rPr>
              <a:t>, </a:t>
            </a:r>
            <a:r>
              <a:rPr lang="ru-RU" sz="2400" dirty="0" err="1">
                <a:latin typeface="Garamond" panose="02020404030301010803" pitchFamily="18" charset="0"/>
              </a:rPr>
              <a:t>daşgapdal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we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yzky</a:t>
            </a:r>
            <a:r>
              <a:rPr lang="ru-RU" sz="2400" dirty="0">
                <a:latin typeface="Garamond" panose="02020404030301010803" pitchFamily="18" charset="0"/>
              </a:rPr>
              <a:t>;*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b) </a:t>
            </a:r>
            <a:r>
              <a:rPr lang="ru-RU" sz="2400" dirty="0" err="1">
                <a:latin typeface="Garamond" panose="02020404030301010803" pitchFamily="18" charset="0"/>
              </a:rPr>
              <a:t>öňki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we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yzky</a:t>
            </a:r>
            <a:r>
              <a:rPr lang="ru-RU" sz="2400" dirty="0">
                <a:latin typeface="Garamond" panose="02020404030301010803" pitchFamily="18" charset="0"/>
              </a:rPr>
              <a:t>;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ç) </a:t>
            </a:r>
            <a:r>
              <a:rPr lang="ru-RU" sz="2400" dirty="0" err="1">
                <a:latin typeface="Garamond" panose="02020404030301010803" pitchFamily="18" charset="0"/>
              </a:rPr>
              <a:t>ýokarky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we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aşaky</a:t>
            </a:r>
            <a:r>
              <a:rPr lang="ru-RU" sz="2400" dirty="0">
                <a:latin typeface="Garamond" panose="02020404030301010803" pitchFamily="18" charset="0"/>
              </a:rPr>
              <a:t>.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 </a:t>
            </a:r>
          </a:p>
          <a:p>
            <a:r>
              <a:rPr lang="ru-RU" sz="2400" b="1" dirty="0">
                <a:latin typeface="Garamond" panose="02020404030301010803" pitchFamily="18" charset="0"/>
              </a:rPr>
              <a:t>12. </a:t>
            </a:r>
            <a:r>
              <a:rPr lang="ru-RU" sz="2400" b="1" dirty="0" err="1">
                <a:latin typeface="Garamond" panose="02020404030301010803" pitchFamily="18" charset="0"/>
              </a:rPr>
              <a:t>Daban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süňkleriniň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bölekleri</a:t>
            </a:r>
            <a:r>
              <a:rPr lang="ru-RU" sz="2400" b="1" dirty="0">
                <a:latin typeface="Garamond" panose="02020404030301010803" pitchFamily="18" charset="0"/>
              </a:rPr>
              <a:t>:</a:t>
            </a:r>
            <a:endParaRPr lang="ru-RU" sz="2400" dirty="0">
              <a:latin typeface="Garamond" panose="02020404030301010803" pitchFamily="18" charset="0"/>
            </a:endParaRPr>
          </a:p>
          <a:p>
            <a:r>
              <a:rPr lang="ru-RU" sz="2400" dirty="0">
                <a:latin typeface="Garamond" panose="02020404030301010803" pitchFamily="18" charset="0"/>
              </a:rPr>
              <a:t>a) </a:t>
            </a:r>
            <a:r>
              <a:rPr lang="ru-RU" sz="2400" dirty="0" err="1">
                <a:latin typeface="Garamond" panose="02020404030301010803" pitchFamily="18" charset="0"/>
              </a:rPr>
              <a:t>daraklygöňi</a:t>
            </a:r>
            <a:r>
              <a:rPr lang="ru-RU" sz="2400" dirty="0" smtClean="0">
                <a:latin typeface="Garamond" panose="02020404030301010803" pitchFamily="18" charset="0"/>
              </a:rPr>
              <a:t>,</a:t>
            </a:r>
            <a:r>
              <a:rPr lang="en-US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daraklyk</a:t>
            </a:r>
            <a:r>
              <a:rPr lang="ru-RU" sz="2400" dirty="0">
                <a:latin typeface="Garamond" panose="02020404030301010803" pitchFamily="18" charset="0"/>
              </a:rPr>
              <a:t>;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b) </a:t>
            </a:r>
            <a:r>
              <a:rPr lang="ru-RU" sz="2400" dirty="0" err="1">
                <a:latin typeface="Garamond" panose="02020404030301010803" pitchFamily="18" charset="0"/>
              </a:rPr>
              <a:t>daraklygöňi</a:t>
            </a:r>
            <a:r>
              <a:rPr lang="ru-RU" sz="2400" dirty="0" smtClean="0">
                <a:latin typeface="Garamond" panose="02020404030301010803" pitchFamily="18" charset="0"/>
              </a:rPr>
              <a:t>,</a:t>
            </a:r>
            <a:r>
              <a:rPr lang="en-US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daraklyk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we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barmak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süňkleri</a:t>
            </a:r>
            <a:r>
              <a:rPr lang="ru-RU" sz="2400" dirty="0">
                <a:latin typeface="Garamond" panose="02020404030301010803" pitchFamily="18" charset="0"/>
              </a:rPr>
              <a:t>;*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ç) </a:t>
            </a:r>
            <a:r>
              <a:rPr lang="ru-RU" sz="2400" dirty="0" err="1">
                <a:latin typeface="Garamond" panose="02020404030301010803" pitchFamily="18" charset="0"/>
              </a:rPr>
              <a:t>daraklyk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we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barmak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süňkleri</a:t>
            </a:r>
            <a:r>
              <a:rPr lang="ru-RU" sz="2400" dirty="0">
                <a:latin typeface="Garamond" panose="02020404030301010803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2455203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3954" y="149672"/>
            <a:ext cx="11733060" cy="6190449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 algn="just">
              <a:lnSpc>
                <a:spcPct val="170000"/>
              </a:lnSpc>
            </a:pPr>
            <a:r>
              <a:rPr lang="ru-RU" b="1" dirty="0" err="1">
                <a:solidFill>
                  <a:srgbClr val="FF0000"/>
                </a:solidFill>
                <a:latin typeface="Garamond" panose="02020404030301010803" pitchFamily="18" charset="0"/>
              </a:rPr>
              <a:t>Ulanylan</a:t>
            </a:r>
            <a:r>
              <a:rPr lang="ru-RU" b="1" dirty="0">
                <a:solidFill>
                  <a:srgbClr val="FF0000"/>
                </a:solidFill>
                <a:latin typeface="Garamond" panose="02020404030301010803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Garamond" panose="02020404030301010803" pitchFamily="18" charset="0"/>
              </a:rPr>
              <a:t>edebiýatlar</a:t>
            </a:r>
            <a:r>
              <a:rPr lang="tk-TM" b="1" dirty="0" smtClean="0">
                <a:solidFill>
                  <a:srgbClr val="FF0000"/>
                </a:solidFill>
                <a:latin typeface="Garamond" panose="02020404030301010803" pitchFamily="18" charset="0"/>
              </a:rPr>
              <a:t>: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tk-TM" dirty="0" smtClean="0">
                <a:latin typeface="Garamond" panose="02020404030301010803" pitchFamily="18" charset="0"/>
              </a:rPr>
              <a:t>Serdar Berdimuhamedow. Ýaşlar-Watanyň daýanjy – Aşgabat: Türkmen Döwlet neşirýat gullugy, 2023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tk-TM" dirty="0">
                <a:latin typeface="Garamond" panose="02020404030301010803" pitchFamily="18" charset="0"/>
              </a:rPr>
              <a:t>Serdar Berdimuhamedow. </a:t>
            </a:r>
            <a:r>
              <a:rPr lang="tk-TM" dirty="0" smtClean="0">
                <a:latin typeface="Garamond" panose="02020404030301010803" pitchFamily="18" charset="0"/>
              </a:rPr>
              <a:t>Änew – müňýyllyklardan gözbaş alýan medeniýet – </a:t>
            </a:r>
            <a:r>
              <a:rPr lang="tk-TM" dirty="0">
                <a:latin typeface="Garamond" panose="02020404030301010803" pitchFamily="18" charset="0"/>
              </a:rPr>
              <a:t>Aşgabat: Türkmen Döwlet neşirýat gullugy, </a:t>
            </a:r>
            <a:r>
              <a:rPr lang="tk-TM" dirty="0" smtClean="0">
                <a:latin typeface="Garamond" panose="02020404030301010803" pitchFamily="18" charset="0"/>
              </a:rPr>
              <a:t>2024</a:t>
            </a:r>
            <a:endParaRPr lang="tk-TM" dirty="0">
              <a:latin typeface="Garamond" panose="02020404030301010803" pitchFamily="18" charset="0"/>
            </a:endParaRP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Berdimuhammedow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>
                <a:latin typeface="Garamond" panose="02020404030301010803" pitchFamily="18" charset="0"/>
              </a:rPr>
              <a:t>G.M  </a:t>
            </a:r>
            <a:r>
              <a:rPr lang="ru-RU" dirty="0" err="1">
                <a:latin typeface="Garamond" panose="02020404030301010803" pitchFamily="18" charset="0"/>
              </a:rPr>
              <a:t>we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baş.Medisina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terminleriniň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rusça-latynça</a:t>
            </a:r>
            <a:r>
              <a:rPr lang="ru-RU" dirty="0">
                <a:latin typeface="Garamond" panose="02020404030301010803" pitchFamily="18" charset="0"/>
              </a:rPr>
              <a:t>- </a:t>
            </a:r>
            <a:r>
              <a:rPr lang="ru-RU" dirty="0" err="1">
                <a:latin typeface="Garamond" panose="02020404030301010803" pitchFamily="18" charset="0"/>
              </a:rPr>
              <a:t>türkmençe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smtClean="0">
                <a:latin typeface="Garamond" panose="02020404030301010803" pitchFamily="18" charset="0"/>
              </a:rPr>
              <a:t>sözlügi,Aşgabat-2000ý.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Haidowa.R.P</a:t>
            </a:r>
            <a:r>
              <a:rPr lang="ru-RU" dirty="0">
                <a:latin typeface="Garamond" panose="02020404030301010803" pitchFamily="18" charset="0"/>
              </a:rPr>
              <a:t>. </a:t>
            </a:r>
            <a:r>
              <a:rPr lang="ru-RU" dirty="0" err="1">
                <a:latin typeface="Garamond" panose="02020404030301010803" pitchFamily="18" charset="0"/>
              </a:rPr>
              <a:t>Gullyýewa.A.M</a:t>
            </a:r>
            <a:r>
              <a:rPr lang="ru-RU" dirty="0">
                <a:latin typeface="Garamond" panose="02020404030301010803" pitchFamily="18" charset="0"/>
              </a:rPr>
              <a:t>. </a:t>
            </a:r>
            <a:r>
              <a:rPr lang="ru-RU" dirty="0" err="1">
                <a:latin typeface="Garamond" panose="02020404030301010803" pitchFamily="18" charset="0"/>
              </a:rPr>
              <a:t>Adam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anatomiýasy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en-US" dirty="0">
                <a:latin typeface="Garamond" panose="02020404030301010803" pitchFamily="18" charset="0"/>
              </a:rPr>
              <a:t>I </a:t>
            </a:r>
            <a:r>
              <a:rPr lang="ru-RU" dirty="0" err="1">
                <a:latin typeface="Garamond" panose="02020404030301010803" pitchFamily="18" charset="0"/>
              </a:rPr>
              <a:t>okuw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kitaby</a:t>
            </a:r>
            <a:r>
              <a:rPr lang="ru-RU" dirty="0">
                <a:latin typeface="Garamond" panose="02020404030301010803" pitchFamily="18" charset="0"/>
              </a:rPr>
              <a:t>, </a:t>
            </a:r>
            <a:r>
              <a:rPr lang="ru-RU" dirty="0" err="1">
                <a:latin typeface="Garamond" panose="02020404030301010803" pitchFamily="18" charset="0"/>
              </a:rPr>
              <a:t>Aşgabat</a:t>
            </a:r>
            <a:r>
              <a:rPr lang="ru-RU" dirty="0">
                <a:latin typeface="Garamond" panose="02020404030301010803" pitchFamily="18" charset="0"/>
              </a:rPr>
              <a:t>- 2010ý.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Haidowa.R.P</a:t>
            </a:r>
            <a:r>
              <a:rPr lang="ru-RU" dirty="0">
                <a:latin typeface="Garamond" panose="02020404030301010803" pitchFamily="18" charset="0"/>
              </a:rPr>
              <a:t>. </a:t>
            </a:r>
            <a:r>
              <a:rPr lang="ru-RU" dirty="0" err="1">
                <a:latin typeface="Garamond" panose="02020404030301010803" pitchFamily="18" charset="0"/>
              </a:rPr>
              <a:t>Atajanowa.G.D</a:t>
            </a:r>
            <a:r>
              <a:rPr lang="ru-RU" dirty="0">
                <a:latin typeface="Garamond" panose="02020404030301010803" pitchFamily="18" charset="0"/>
              </a:rPr>
              <a:t>. </a:t>
            </a:r>
            <a:r>
              <a:rPr lang="ru-RU" dirty="0" err="1">
                <a:latin typeface="Garamond" panose="02020404030301010803" pitchFamily="18" charset="0"/>
              </a:rPr>
              <a:t>Osteologiýa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okuw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gollanmasy</a:t>
            </a:r>
            <a:r>
              <a:rPr lang="ru-RU" dirty="0">
                <a:latin typeface="Garamond" panose="02020404030301010803" pitchFamily="18" charset="0"/>
              </a:rPr>
              <a:t>, Aşgabat-2019ý. 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Hudaýberdiýew.J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Anatomiýa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terminleriniň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latynça-rusça-türkmençe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sözlügi</a:t>
            </a:r>
            <a:r>
              <a:rPr lang="ru-RU" dirty="0">
                <a:latin typeface="Garamond" panose="02020404030301010803" pitchFamily="18" charset="0"/>
              </a:rPr>
              <a:t>, </a:t>
            </a:r>
            <a:r>
              <a:rPr lang="ru-RU" dirty="0" smtClean="0">
                <a:latin typeface="Garamond" panose="02020404030301010803" pitchFamily="18" charset="0"/>
              </a:rPr>
              <a:t>Aşgabat-1974ý.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Худайбердыев.Д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>
                <a:latin typeface="Garamond" panose="02020404030301010803" pitchFamily="18" charset="0"/>
              </a:rPr>
              <a:t>Методическое пособие по возрастной остеологии артрологии синдесмологии и миологии Ашгабад-1981г. 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Синельников.Р.Д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>
                <a:latin typeface="Garamond" panose="02020404030301010803" pitchFamily="18" charset="0"/>
              </a:rPr>
              <a:t>Атлас Анатомии человека, </a:t>
            </a:r>
            <a:r>
              <a:rPr lang="en-US" dirty="0">
                <a:latin typeface="Garamond" panose="02020404030301010803" pitchFamily="18" charset="0"/>
              </a:rPr>
              <a:t>I</a:t>
            </a:r>
            <a:r>
              <a:rPr lang="ru-RU" dirty="0">
                <a:latin typeface="Garamond" panose="02020404030301010803" pitchFamily="18" charset="0"/>
              </a:rPr>
              <a:t> Том, М. 2016г.</a:t>
            </a:r>
          </a:p>
          <a:p>
            <a:pPr marL="623888" marR="178376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Сапин.М.Р</a:t>
            </a:r>
            <a:r>
              <a:rPr lang="ru-RU" dirty="0">
                <a:latin typeface="Garamond" panose="02020404030301010803" pitchFamily="18" charset="0"/>
              </a:rPr>
              <a:t>. и соавторы Анатомия человека М. 2004г.</a:t>
            </a:r>
          </a:p>
          <a:p>
            <a:pPr marL="623888" marR="178376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Привес.М.Г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>
                <a:latin typeface="Garamond" panose="02020404030301010803" pitchFamily="18" charset="0"/>
              </a:rPr>
              <a:t>Анатомия человека, М. 1985г.</a:t>
            </a:r>
          </a:p>
          <a:p>
            <a:pPr marL="623888" marR="178376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Михайлов.С.С</a:t>
            </a:r>
            <a:r>
              <a:rPr lang="ru-RU" dirty="0">
                <a:latin typeface="Garamond" panose="02020404030301010803" pitchFamily="18" charset="0"/>
              </a:rPr>
              <a:t>, </a:t>
            </a:r>
            <a:r>
              <a:rPr lang="ru-RU" dirty="0" err="1">
                <a:latin typeface="Garamond" panose="02020404030301010803" pitchFamily="18" charset="0"/>
              </a:rPr>
              <a:t>Чукбар.А.В</a:t>
            </a:r>
            <a:r>
              <a:rPr lang="ru-RU" dirty="0">
                <a:latin typeface="Garamond" panose="02020404030301010803" pitchFamily="18" charset="0"/>
              </a:rPr>
              <a:t>, </a:t>
            </a:r>
            <a:r>
              <a:rPr lang="ru-RU" dirty="0" err="1">
                <a:latin typeface="Garamond" panose="02020404030301010803" pitchFamily="18" charset="0"/>
              </a:rPr>
              <a:t>Цыбулькин.А.Г</a:t>
            </a:r>
            <a:r>
              <a:rPr lang="ru-RU" dirty="0">
                <a:latin typeface="Garamond" panose="02020404030301010803" pitchFamily="18" charset="0"/>
              </a:rPr>
              <a:t> Анатомия человека пятое издание I Том М. 2013г.</a:t>
            </a:r>
            <a:endParaRPr lang="ru-RU" dirty="0"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altLang="ru-RU" dirty="0" err="1" smtClean="0">
                <a:latin typeface="Garamond" panose="02020404030301010803" pitchFamily="18" charset="0"/>
                <a:ea typeface="Times New Roman" panose="02020603050405020304" pitchFamily="18" charset="0"/>
              </a:rPr>
              <a:t>Myradowa.M.S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,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Gulyýewa.T.H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,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Tokgaýew.N.T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,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Adam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fiziologiýasy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okuw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kitaby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, Aşgabat-2005ý</a:t>
            </a:r>
            <a:r>
              <a:rPr lang="ru-RU" altLang="ru-RU" dirty="0"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94017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728" y="2781164"/>
            <a:ext cx="12094545" cy="73356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109692" indent="0" algn="ctr">
              <a:buNone/>
            </a:pPr>
            <a:r>
              <a:rPr lang="tk-TM" sz="4000" b="1" i="1" dirty="0" smtClean="0">
                <a:solidFill>
                  <a:srgbClr val="FF0000"/>
                </a:solidFill>
                <a:latin typeface="Garamond" panose="02020404030301010803" pitchFamily="18" charset="0"/>
              </a:rPr>
              <a:t>Diňläniňiz </a:t>
            </a:r>
            <a:r>
              <a:rPr lang="tk-TM" sz="4000" b="1" i="1" dirty="0">
                <a:solidFill>
                  <a:srgbClr val="FF0000"/>
                </a:solidFill>
                <a:latin typeface="Garamond" panose="02020404030301010803" pitchFamily="18" charset="0"/>
              </a:rPr>
              <a:t>üçin köp sagboluň!</a:t>
            </a:r>
            <a:endParaRPr lang="ru-RU" sz="4000" b="1" i="1" dirty="0">
              <a:solidFill>
                <a:srgbClr val="FF0000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575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415</Words>
  <Application>Microsoft Office PowerPoint</Application>
  <PresentationFormat>Произвольный</PresentationFormat>
  <Paragraphs>98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Aýagyň süňkleri -  çanaklyk süňki, onuň gurluşy. Aýagyň erkin böleginiň süňkleri – but, injik we daban süňkleri. Olaryň anatomik gurluşy.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Aýagyň skeletiniň süňkleri: çanaklyk süňki. Onuň anatomiki gurluşy</dc:title>
  <dc:creator>admin</dc:creator>
  <cp:lastModifiedBy>user</cp:lastModifiedBy>
  <cp:revision>9</cp:revision>
  <dcterms:created xsi:type="dcterms:W3CDTF">2024-09-16T12:09:34Z</dcterms:created>
  <dcterms:modified xsi:type="dcterms:W3CDTF">2024-09-22T07:08:32Z</dcterms:modified>
</cp:coreProperties>
</file>